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68" r:id="rId2"/>
    <p:sldId id="369" r:id="rId3"/>
    <p:sldId id="381" r:id="rId4"/>
    <p:sldId id="383" r:id="rId5"/>
    <p:sldId id="384" r:id="rId6"/>
    <p:sldId id="417" r:id="rId7"/>
    <p:sldId id="385" r:id="rId8"/>
    <p:sldId id="386" r:id="rId9"/>
    <p:sldId id="416" r:id="rId10"/>
    <p:sldId id="387" r:id="rId11"/>
    <p:sldId id="388" r:id="rId12"/>
    <p:sldId id="413" r:id="rId13"/>
    <p:sldId id="389" r:id="rId14"/>
    <p:sldId id="390" r:id="rId15"/>
    <p:sldId id="391" r:id="rId16"/>
    <p:sldId id="392" r:id="rId17"/>
    <p:sldId id="393" r:id="rId18"/>
    <p:sldId id="414" r:id="rId19"/>
    <p:sldId id="415" r:id="rId2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-128"/>
        <a:cs typeface="ＭＳ Ｐゴシック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F52"/>
    <a:srgbClr val="E3A856"/>
    <a:srgbClr val="00487B"/>
    <a:srgbClr val="0072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 showComments="0">
  <p:normalViewPr>
    <p:restoredLeft sz="16858"/>
    <p:restoredTop sz="93074" autoAdjust="0"/>
  </p:normalViewPr>
  <p:slideViewPr>
    <p:cSldViewPr snapToGrid="0">
      <p:cViewPr>
        <p:scale>
          <a:sx n="100" d="100"/>
          <a:sy n="100" d="100"/>
        </p:scale>
        <p:origin x="1184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oleObject" Target="Workbook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//Users/alandear/Documents/Courses/201/Data/Chapter%2019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Targets of Chapter 19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Sheet2!$J$3</c:f>
              <c:strCache>
                <c:ptCount val="1"/>
                <c:pt idx="0">
                  <c:v>vs Canada</c:v>
                </c:pt>
              </c:strCache>
            </c:strRef>
          </c:tx>
          <c:spPr>
            <a:ln w="381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Sheet2!$I$4:$I$25</c:f>
              <c:numCache>
                <c:formatCode>General</c:formatCode>
                <c:ptCount val="2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  <c:pt idx="12">
                  <c:v>2007.0</c:v>
                </c:pt>
                <c:pt idx="13">
                  <c:v>2008.0</c:v>
                </c:pt>
                <c:pt idx="14">
                  <c:v>2009.0</c:v>
                </c:pt>
                <c:pt idx="15">
                  <c:v>2010.0</c:v>
                </c:pt>
                <c:pt idx="16">
                  <c:v>2011.0</c:v>
                </c:pt>
                <c:pt idx="17">
                  <c:v>2012.0</c:v>
                </c:pt>
                <c:pt idx="18">
                  <c:v>2013.0</c:v>
                </c:pt>
                <c:pt idx="19">
                  <c:v>2014.0</c:v>
                </c:pt>
                <c:pt idx="20">
                  <c:v>2015.0</c:v>
                </c:pt>
                <c:pt idx="21">
                  <c:v>2016.0</c:v>
                </c:pt>
              </c:numCache>
            </c:numRef>
          </c:cat>
          <c:val>
            <c:numRef>
              <c:f>Sheet2!$J$4:$J$25</c:f>
              <c:numCache>
                <c:formatCode>General</c:formatCode>
                <c:ptCount val="22"/>
                <c:pt idx="0">
                  <c:v>5.0</c:v>
                </c:pt>
                <c:pt idx="1">
                  <c:v>1.0</c:v>
                </c:pt>
                <c:pt idx="2">
                  <c:v>0.0</c:v>
                </c:pt>
                <c:pt idx="3">
                  <c:v>1.0</c:v>
                </c:pt>
                <c:pt idx="4">
                  <c:v>3.0</c:v>
                </c:pt>
                <c:pt idx="5">
                  <c:v>2.0</c:v>
                </c:pt>
                <c:pt idx="6">
                  <c:v>0.0</c:v>
                </c:pt>
                <c:pt idx="7">
                  <c:v>2.0</c:v>
                </c:pt>
                <c:pt idx="8">
                  <c:v>4.0</c:v>
                </c:pt>
                <c:pt idx="9">
                  <c:v>0.0</c:v>
                </c:pt>
                <c:pt idx="10">
                  <c:v>1.0</c:v>
                </c:pt>
                <c:pt idx="11">
                  <c:v>0.0</c:v>
                </c:pt>
                <c:pt idx="12">
                  <c:v>0.0</c:v>
                </c:pt>
                <c:pt idx="13">
                  <c:v>0.0</c:v>
                </c:pt>
                <c:pt idx="14">
                  <c:v>0.0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0.0</c:v>
                </c:pt>
                <c:pt idx="19">
                  <c:v>0.0</c:v>
                </c:pt>
                <c:pt idx="20">
                  <c:v>0.0</c:v>
                </c:pt>
                <c:pt idx="21">
                  <c:v>0.0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Sheet2!$K$3</c:f>
              <c:strCache>
                <c:ptCount val="1"/>
                <c:pt idx="0">
                  <c:v>vs Mexico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Sheet2!$I$4:$I$25</c:f>
              <c:numCache>
                <c:formatCode>General</c:formatCode>
                <c:ptCount val="2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  <c:pt idx="12">
                  <c:v>2007.0</c:v>
                </c:pt>
                <c:pt idx="13">
                  <c:v>2008.0</c:v>
                </c:pt>
                <c:pt idx="14">
                  <c:v>2009.0</c:v>
                </c:pt>
                <c:pt idx="15">
                  <c:v>2010.0</c:v>
                </c:pt>
                <c:pt idx="16">
                  <c:v>2011.0</c:v>
                </c:pt>
                <c:pt idx="17">
                  <c:v>2012.0</c:v>
                </c:pt>
                <c:pt idx="18">
                  <c:v>2013.0</c:v>
                </c:pt>
                <c:pt idx="19">
                  <c:v>2014.0</c:v>
                </c:pt>
                <c:pt idx="20">
                  <c:v>2015.0</c:v>
                </c:pt>
                <c:pt idx="21">
                  <c:v>2016.0</c:v>
                </c:pt>
              </c:numCache>
            </c:numRef>
          </c:cat>
          <c:val>
            <c:numRef>
              <c:f>Sheet2!$K$4:$K$25</c:f>
              <c:numCache>
                <c:formatCode>General</c:formatCode>
                <c:ptCount val="22"/>
                <c:pt idx="0">
                  <c:v>1.0</c:v>
                </c:pt>
                <c:pt idx="1">
                  <c:v>2.0</c:v>
                </c:pt>
                <c:pt idx="2">
                  <c:v>3.0</c:v>
                </c:pt>
                <c:pt idx="3">
                  <c:v>2.0</c:v>
                </c:pt>
                <c:pt idx="4">
                  <c:v>0.0</c:v>
                </c:pt>
                <c:pt idx="5">
                  <c:v>0.0</c:v>
                </c:pt>
                <c:pt idx="6">
                  <c:v>1.0</c:v>
                </c:pt>
                <c:pt idx="7">
                  <c:v>2.0</c:v>
                </c:pt>
                <c:pt idx="8">
                  <c:v>0.0</c:v>
                </c:pt>
                <c:pt idx="9">
                  <c:v>2.0</c:v>
                </c:pt>
                <c:pt idx="10">
                  <c:v>0.0</c:v>
                </c:pt>
                <c:pt idx="11">
                  <c:v>0.0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1.0</c:v>
                </c:pt>
                <c:pt idx="19">
                  <c:v>0.0</c:v>
                </c:pt>
                <c:pt idx="20">
                  <c:v>1.0</c:v>
                </c:pt>
                <c:pt idx="21">
                  <c:v>0.0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Sheet2!$L$3</c:f>
              <c:strCache>
                <c:ptCount val="1"/>
                <c:pt idx="0">
                  <c:v>vs US</c:v>
                </c:pt>
              </c:strCache>
            </c:strRef>
          </c:tx>
          <c:spPr>
            <a:ln w="412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Sheet2!$I$4:$I$25</c:f>
              <c:numCache>
                <c:formatCode>General</c:formatCode>
                <c:ptCount val="2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  <c:pt idx="12">
                  <c:v>2007.0</c:v>
                </c:pt>
                <c:pt idx="13">
                  <c:v>2008.0</c:v>
                </c:pt>
                <c:pt idx="14">
                  <c:v>2009.0</c:v>
                </c:pt>
                <c:pt idx="15">
                  <c:v>2010.0</c:v>
                </c:pt>
                <c:pt idx="16">
                  <c:v>2011.0</c:v>
                </c:pt>
                <c:pt idx="17">
                  <c:v>2012.0</c:v>
                </c:pt>
                <c:pt idx="18">
                  <c:v>2013.0</c:v>
                </c:pt>
                <c:pt idx="19">
                  <c:v>2014.0</c:v>
                </c:pt>
                <c:pt idx="20">
                  <c:v>2015.0</c:v>
                </c:pt>
                <c:pt idx="21">
                  <c:v>2016.0</c:v>
                </c:pt>
              </c:numCache>
            </c:numRef>
          </c:cat>
          <c:val>
            <c:numRef>
              <c:f>Sheet2!$L$4:$L$25</c:f>
              <c:numCache>
                <c:formatCode>General</c:formatCode>
                <c:ptCount val="22"/>
                <c:pt idx="0">
                  <c:v>2.0</c:v>
                </c:pt>
                <c:pt idx="1">
                  <c:v>5.0</c:v>
                </c:pt>
                <c:pt idx="2">
                  <c:v>0.0</c:v>
                </c:pt>
                <c:pt idx="3">
                  <c:v>2.0</c:v>
                </c:pt>
                <c:pt idx="4">
                  <c:v>5.0</c:v>
                </c:pt>
                <c:pt idx="5">
                  <c:v>1.0</c:v>
                </c:pt>
                <c:pt idx="6">
                  <c:v>1.0</c:v>
                </c:pt>
                <c:pt idx="7">
                  <c:v>7.0</c:v>
                </c:pt>
                <c:pt idx="8">
                  <c:v>9.0</c:v>
                </c:pt>
                <c:pt idx="9">
                  <c:v>8.0</c:v>
                </c:pt>
                <c:pt idx="10">
                  <c:v>11.0</c:v>
                </c:pt>
                <c:pt idx="11">
                  <c:v>7.0</c:v>
                </c:pt>
                <c:pt idx="12">
                  <c:v>6.0</c:v>
                </c:pt>
                <c:pt idx="13">
                  <c:v>2.0</c:v>
                </c:pt>
                <c:pt idx="14">
                  <c:v>1.0</c:v>
                </c:pt>
                <c:pt idx="15">
                  <c:v>3.0</c:v>
                </c:pt>
                <c:pt idx="16">
                  <c:v>3.0</c:v>
                </c:pt>
                <c:pt idx="17">
                  <c:v>3.0</c:v>
                </c:pt>
                <c:pt idx="18">
                  <c:v>1.0</c:v>
                </c:pt>
                <c:pt idx="19">
                  <c:v>1.0</c:v>
                </c:pt>
                <c:pt idx="20">
                  <c:v>0.0</c:v>
                </c:pt>
                <c:pt idx="21">
                  <c:v>1.0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2054496"/>
        <c:axId val="1422055024"/>
      </c:lineChart>
      <c:catAx>
        <c:axId val="1422054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2055024"/>
        <c:crosses val="autoZero"/>
        <c:auto val="1"/>
        <c:lblAlgn val="ctr"/>
        <c:lblOffset val="100"/>
        <c:noMultiLvlLbl val="0"/>
      </c:catAx>
      <c:valAx>
        <c:axId val="14220550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2054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400"/>
              <a:t>Users of Chapter 19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Sheet2!$O$3</c:f>
              <c:strCache>
                <c:ptCount val="1"/>
                <c:pt idx="0">
                  <c:v>by Canada</c:v>
                </c:pt>
              </c:strCache>
            </c:strRef>
          </c:tx>
          <c:spPr>
            <a:ln w="38100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cat>
            <c:numRef>
              <c:f>Sheet2!$N$4:$N$25</c:f>
              <c:numCache>
                <c:formatCode>General</c:formatCode>
                <c:ptCount val="2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  <c:pt idx="12">
                  <c:v>2007.0</c:v>
                </c:pt>
                <c:pt idx="13">
                  <c:v>2008.0</c:v>
                </c:pt>
                <c:pt idx="14">
                  <c:v>2009.0</c:v>
                </c:pt>
                <c:pt idx="15">
                  <c:v>2010.0</c:v>
                </c:pt>
                <c:pt idx="16">
                  <c:v>2011.0</c:v>
                </c:pt>
                <c:pt idx="17">
                  <c:v>2012.0</c:v>
                </c:pt>
                <c:pt idx="18">
                  <c:v>2013.0</c:v>
                </c:pt>
                <c:pt idx="19">
                  <c:v>2014.0</c:v>
                </c:pt>
                <c:pt idx="20">
                  <c:v>2015.0</c:v>
                </c:pt>
                <c:pt idx="21">
                  <c:v>2016.0</c:v>
                </c:pt>
              </c:numCache>
            </c:numRef>
          </c:cat>
          <c:val>
            <c:numRef>
              <c:f>Sheet2!$O$4:$O$25</c:f>
              <c:numCache>
                <c:formatCode>General</c:formatCode>
                <c:ptCount val="22"/>
                <c:pt idx="0">
                  <c:v>1.0</c:v>
                </c:pt>
                <c:pt idx="1">
                  <c:v>1.0</c:v>
                </c:pt>
                <c:pt idx="2">
                  <c:v>2.0</c:v>
                </c:pt>
                <c:pt idx="3">
                  <c:v>2.0</c:v>
                </c:pt>
                <c:pt idx="4">
                  <c:v>3.0</c:v>
                </c:pt>
                <c:pt idx="5">
                  <c:v>0.0</c:v>
                </c:pt>
                <c:pt idx="6">
                  <c:v>1.0</c:v>
                </c:pt>
                <c:pt idx="7">
                  <c:v>5.0</c:v>
                </c:pt>
                <c:pt idx="8">
                  <c:v>4.0</c:v>
                </c:pt>
                <c:pt idx="9">
                  <c:v>7.0</c:v>
                </c:pt>
                <c:pt idx="10">
                  <c:v>8.0</c:v>
                </c:pt>
                <c:pt idx="11">
                  <c:v>3.0</c:v>
                </c:pt>
                <c:pt idx="12">
                  <c:v>2.0</c:v>
                </c:pt>
                <c:pt idx="13">
                  <c:v>1.0</c:v>
                </c:pt>
                <c:pt idx="14">
                  <c:v>1.0</c:v>
                </c:pt>
                <c:pt idx="15">
                  <c:v>0.0</c:v>
                </c:pt>
                <c:pt idx="16">
                  <c:v>0.0</c:v>
                </c:pt>
                <c:pt idx="17">
                  <c:v>2.0</c:v>
                </c:pt>
                <c:pt idx="18">
                  <c:v>0.0</c:v>
                </c:pt>
                <c:pt idx="19">
                  <c:v>1.0</c:v>
                </c:pt>
                <c:pt idx="20">
                  <c:v>0.0</c:v>
                </c:pt>
                <c:pt idx="21">
                  <c:v>0.0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Sheet2!$P$3</c:f>
              <c:strCache>
                <c:ptCount val="1"/>
                <c:pt idx="0">
                  <c:v>by Mexico</c:v>
                </c:pt>
              </c:strCache>
            </c:strRef>
          </c:tx>
          <c:spPr>
            <a:ln w="38100" cap="rnd">
              <a:solidFill>
                <a:srgbClr val="00B050"/>
              </a:solidFill>
              <a:round/>
            </a:ln>
            <a:effectLst/>
          </c:spPr>
          <c:marker>
            <c:symbol val="none"/>
          </c:marker>
          <c:cat>
            <c:numRef>
              <c:f>Sheet2!$N$4:$N$25</c:f>
              <c:numCache>
                <c:formatCode>General</c:formatCode>
                <c:ptCount val="2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  <c:pt idx="12">
                  <c:v>2007.0</c:v>
                </c:pt>
                <c:pt idx="13">
                  <c:v>2008.0</c:v>
                </c:pt>
                <c:pt idx="14">
                  <c:v>2009.0</c:v>
                </c:pt>
                <c:pt idx="15">
                  <c:v>2010.0</c:v>
                </c:pt>
                <c:pt idx="16">
                  <c:v>2011.0</c:v>
                </c:pt>
                <c:pt idx="17">
                  <c:v>2012.0</c:v>
                </c:pt>
                <c:pt idx="18">
                  <c:v>2013.0</c:v>
                </c:pt>
                <c:pt idx="19">
                  <c:v>2014.0</c:v>
                </c:pt>
                <c:pt idx="20">
                  <c:v>2015.0</c:v>
                </c:pt>
                <c:pt idx="21">
                  <c:v>2016.0</c:v>
                </c:pt>
              </c:numCache>
            </c:numRef>
          </c:cat>
          <c:val>
            <c:numRef>
              <c:f>Sheet2!$P$4:$P$25</c:f>
              <c:numCache>
                <c:formatCode>General</c:formatCode>
                <c:ptCount val="22"/>
                <c:pt idx="0">
                  <c:v>1.0</c:v>
                </c:pt>
                <c:pt idx="1">
                  <c:v>4.0</c:v>
                </c:pt>
                <c:pt idx="2">
                  <c:v>0.0</c:v>
                </c:pt>
                <c:pt idx="3">
                  <c:v>1.0</c:v>
                </c:pt>
                <c:pt idx="4">
                  <c:v>4.0</c:v>
                </c:pt>
                <c:pt idx="5">
                  <c:v>1.0</c:v>
                </c:pt>
                <c:pt idx="6">
                  <c:v>0.0</c:v>
                </c:pt>
                <c:pt idx="7">
                  <c:v>2.0</c:v>
                </c:pt>
                <c:pt idx="8">
                  <c:v>5.0</c:v>
                </c:pt>
                <c:pt idx="9">
                  <c:v>1.0</c:v>
                </c:pt>
                <c:pt idx="10">
                  <c:v>3.0</c:v>
                </c:pt>
                <c:pt idx="11">
                  <c:v>4.0</c:v>
                </c:pt>
                <c:pt idx="12">
                  <c:v>4.0</c:v>
                </c:pt>
                <c:pt idx="13">
                  <c:v>1.0</c:v>
                </c:pt>
                <c:pt idx="14">
                  <c:v>0.0</c:v>
                </c:pt>
                <c:pt idx="15">
                  <c:v>3.0</c:v>
                </c:pt>
                <c:pt idx="16">
                  <c:v>3.0</c:v>
                </c:pt>
                <c:pt idx="17">
                  <c:v>1.0</c:v>
                </c:pt>
                <c:pt idx="18">
                  <c:v>1.0</c:v>
                </c:pt>
                <c:pt idx="19">
                  <c:v>0.0</c:v>
                </c:pt>
                <c:pt idx="20">
                  <c:v>0.0</c:v>
                </c:pt>
                <c:pt idx="21">
                  <c:v>1.0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Sheet2!$Q$3</c:f>
              <c:strCache>
                <c:ptCount val="1"/>
                <c:pt idx="0">
                  <c:v>by US</c:v>
                </c:pt>
              </c:strCache>
            </c:strRef>
          </c:tx>
          <c:spPr>
            <a:ln w="381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Sheet2!$N$4:$N$25</c:f>
              <c:numCache>
                <c:formatCode>General</c:formatCode>
                <c:ptCount val="22"/>
                <c:pt idx="0">
                  <c:v>1995.0</c:v>
                </c:pt>
                <c:pt idx="1">
                  <c:v>1996.0</c:v>
                </c:pt>
                <c:pt idx="2">
                  <c:v>1997.0</c:v>
                </c:pt>
                <c:pt idx="3">
                  <c:v>1998.0</c:v>
                </c:pt>
                <c:pt idx="4">
                  <c:v>1999.0</c:v>
                </c:pt>
                <c:pt idx="5">
                  <c:v>2000.0</c:v>
                </c:pt>
                <c:pt idx="6">
                  <c:v>2001.0</c:v>
                </c:pt>
                <c:pt idx="7">
                  <c:v>2002.0</c:v>
                </c:pt>
                <c:pt idx="8">
                  <c:v>2003.0</c:v>
                </c:pt>
                <c:pt idx="9">
                  <c:v>2004.0</c:v>
                </c:pt>
                <c:pt idx="10">
                  <c:v>2005.0</c:v>
                </c:pt>
                <c:pt idx="11">
                  <c:v>2006.0</c:v>
                </c:pt>
                <c:pt idx="12">
                  <c:v>2007.0</c:v>
                </c:pt>
                <c:pt idx="13">
                  <c:v>2008.0</c:v>
                </c:pt>
                <c:pt idx="14">
                  <c:v>2009.0</c:v>
                </c:pt>
                <c:pt idx="15">
                  <c:v>2010.0</c:v>
                </c:pt>
                <c:pt idx="16">
                  <c:v>2011.0</c:v>
                </c:pt>
                <c:pt idx="17">
                  <c:v>2012.0</c:v>
                </c:pt>
                <c:pt idx="18">
                  <c:v>2013.0</c:v>
                </c:pt>
                <c:pt idx="19">
                  <c:v>2014.0</c:v>
                </c:pt>
                <c:pt idx="20">
                  <c:v>2015.0</c:v>
                </c:pt>
                <c:pt idx="21">
                  <c:v>2016.0</c:v>
                </c:pt>
              </c:numCache>
            </c:numRef>
          </c:cat>
          <c:val>
            <c:numRef>
              <c:f>Sheet2!$Q$4:$Q$25</c:f>
              <c:numCache>
                <c:formatCode>General</c:formatCode>
                <c:ptCount val="22"/>
                <c:pt idx="0">
                  <c:v>6.0</c:v>
                </c:pt>
                <c:pt idx="1">
                  <c:v>3.0</c:v>
                </c:pt>
                <c:pt idx="2">
                  <c:v>1.0</c:v>
                </c:pt>
                <c:pt idx="3">
                  <c:v>2.0</c:v>
                </c:pt>
                <c:pt idx="4">
                  <c:v>1.0</c:v>
                </c:pt>
                <c:pt idx="5">
                  <c:v>2.0</c:v>
                </c:pt>
                <c:pt idx="6">
                  <c:v>1.0</c:v>
                </c:pt>
                <c:pt idx="7">
                  <c:v>4.0</c:v>
                </c:pt>
                <c:pt idx="8">
                  <c:v>4.0</c:v>
                </c:pt>
                <c:pt idx="9">
                  <c:v>2.0</c:v>
                </c:pt>
                <c:pt idx="10">
                  <c:v>1.0</c:v>
                </c:pt>
                <c:pt idx="11">
                  <c:v>0.0</c:v>
                </c:pt>
                <c:pt idx="12">
                  <c:v>1.0</c:v>
                </c:pt>
                <c:pt idx="13">
                  <c:v>1.0</c:v>
                </c:pt>
                <c:pt idx="14">
                  <c:v>1.0</c:v>
                </c:pt>
                <c:pt idx="15">
                  <c:v>0.0</c:v>
                </c:pt>
                <c:pt idx="16">
                  <c:v>0.0</c:v>
                </c:pt>
                <c:pt idx="17">
                  <c:v>0.0</c:v>
                </c:pt>
                <c:pt idx="18">
                  <c:v>1.0</c:v>
                </c:pt>
                <c:pt idx="19">
                  <c:v>0.0</c:v>
                </c:pt>
                <c:pt idx="20">
                  <c:v>1.0</c:v>
                </c:pt>
                <c:pt idx="21">
                  <c:v>0.0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423161984"/>
        <c:axId val="1423164736"/>
      </c:lineChart>
      <c:catAx>
        <c:axId val="142316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164736"/>
        <c:crosses val="autoZero"/>
        <c:auto val="1"/>
        <c:lblAlgn val="ctr"/>
        <c:lblOffset val="100"/>
        <c:noMultiLvlLbl val="0"/>
      </c:catAx>
      <c:valAx>
        <c:axId val="1423164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316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4AA66347-1705-604F-BA79-6BEC32AA6CF3}" type="datetimeFigureOut">
              <a:rPr lang="en-US"/>
              <a:pPr/>
              <a:t>11/27/17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5E9AA51F-A2E3-9341-B2CB-1728D4E505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3158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 smtClean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r>
              <a:rPr lang="en-US"/>
              <a:t>Gerald R. Ford School of Public Policy</a:t>
            </a:r>
          </a:p>
          <a:p>
            <a:pPr>
              <a:defRPr/>
            </a:pPr>
            <a:r>
              <a:rPr lang="en-US"/>
              <a:t>University of Michigan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831D5D12-A136-8C42-B19C-727A26E1A954}" type="datetimeFigureOut">
              <a:rPr lang="en-US"/>
              <a:pPr/>
              <a:t>11/27/17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dirty="0">
                <a:latin typeface="Palatino Linotype"/>
                <a:ea typeface="+mn-ea"/>
                <a:cs typeface="Palatino Linotype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900"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D0EC86D2-705E-4E4C-92F1-3F60E1FEA1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5239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1pPr>
    <a:lvl2pPr marL="4572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2pPr>
    <a:lvl3pPr marL="9144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3pPr>
    <a:lvl4pPr marL="13716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4pPr>
    <a:lvl5pPr marL="1828800" algn="l" defTabSz="457200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Palatino Linotype"/>
        <a:ea typeface="ＭＳ Ｐゴシック" charset="-128"/>
        <a:cs typeface="Palatino Linotype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1219200"/>
            <a:ext cx="6705600" cy="1323439"/>
          </a:xfrm>
        </p:spPr>
        <p:txBody>
          <a:bodyPr>
            <a:spAutoFit/>
          </a:bodyPr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2600" y="2844224"/>
            <a:ext cx="6705600" cy="584776"/>
          </a:xfrm>
        </p:spPr>
        <p:txBody>
          <a:bodyPr/>
          <a:lstStyle>
            <a:lvl1pPr marL="0" indent="0" algn="l">
              <a:buNone/>
              <a:defRPr b="0" i="1">
                <a:solidFill>
                  <a:srgbClr val="002F52"/>
                </a:solidFill>
                <a:latin typeface="Palatino Linotype"/>
                <a:cs typeface="Palatino Linotype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DB58BF-0238-3F4F-8BA7-21C649890D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609600"/>
            <a:ext cx="50292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B5920-6679-BF41-B08A-9584B22101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34DB79-9026-674A-8CB3-9EAE7ABF02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4406900"/>
            <a:ext cx="6970714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3999" y="3886200"/>
            <a:ext cx="6970713" cy="40011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2F5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E6B502E-8220-0E45-A607-89882E719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743200"/>
            <a:ext cx="3505200" cy="3382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EF12FFB-A18C-3840-85CB-E62EB7E864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1535113"/>
            <a:ext cx="3049588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800" y="2447465"/>
            <a:ext cx="3049588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830997"/>
          </a:xfrm>
        </p:spPr>
        <p:txBody>
          <a:bodyPr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7465"/>
            <a:ext cx="4041775" cy="36786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929865-FE12-2F45-8BED-9DCF4942AF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9FA015E-868B-B341-95D9-0FA327E2FC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7A830AA-CAC2-8443-BECC-E3B2EC33C63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54049"/>
            <a:ext cx="20177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54049"/>
            <a:ext cx="5111750" cy="27761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7800" y="1816100"/>
            <a:ext cx="20177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436AB29-9E45-A142-B4B0-C024F442E5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F8BC640-4201-D944-B7D0-20CEF8837E7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4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 descr="wordmark.eps"/>
          <p:cNvPicPr>
            <a:picLocks noChangeAspect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761163" y="146050"/>
            <a:ext cx="1925637" cy="23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47800" y="1320800"/>
            <a:ext cx="7239000" cy="112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47800" y="2592388"/>
            <a:ext cx="72390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Rectangle 16"/>
          <p:cNvSpPr/>
          <p:nvPr/>
        </p:nvSpPr>
        <p:spPr>
          <a:xfrm rot="16200000">
            <a:off x="-2255520" y="3383280"/>
            <a:ext cx="6858001" cy="91438"/>
          </a:xfrm>
          <a:prstGeom prst="rect">
            <a:avLst/>
          </a:prstGeom>
          <a:solidFill>
            <a:srgbClr val="002F52"/>
          </a:solidFill>
          <a:ln>
            <a:noFill/>
          </a:ln>
          <a:effectLst>
            <a:innerShdw blurRad="63500" dist="50800" dir="13500000">
              <a:srgbClr val="E3A856">
                <a:alpha val="50000"/>
              </a:srgb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 rot="16200000">
            <a:off x="-2324100" y="3406775"/>
            <a:ext cx="6858000" cy="44450"/>
          </a:xfrm>
          <a:prstGeom prst="rect">
            <a:avLst/>
          </a:prstGeom>
          <a:solidFill>
            <a:srgbClr val="E3A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3" name="TextBox 19"/>
          <p:cNvSpPr txBox="1">
            <a:spLocks noChangeArrowheads="1"/>
          </p:cNvSpPr>
          <p:nvPr/>
        </p:nvSpPr>
        <p:spPr bwMode="auto">
          <a:xfrm>
            <a:off x="6400800" y="6400800"/>
            <a:ext cx="228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/>
            <a:r>
              <a:rPr lang="en-US" sz="12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rPr>
              <a:t>www.fordschool.umich.edu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2400" y="6230938"/>
            <a:ext cx="838200" cy="3079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002F52"/>
                </a:solidFill>
                <a:latin typeface="Palatino Linotype" pitchFamily="16" charset="0"/>
                <a:ea typeface="Palatino Linotype" pitchFamily="16" charset="0"/>
                <a:cs typeface="Palatino Linotype" pitchFamily="16" charset="0"/>
              </a:defRPr>
            </a:lvl1pPr>
          </a:lstStyle>
          <a:p>
            <a:fld id="{F8B8C109-74AB-CD4E-9842-A6AE79242E6A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5" name="Picture 3" descr="ford-school_blue-vertical.eps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152400" y="381000"/>
            <a:ext cx="73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hf hdr="0" ftr="0" dt="0"/>
  <p:txStyles>
    <p:titleStyle>
      <a:lvl1pPr algn="l" defTabSz="457200" rtl="0" fontAlgn="base">
        <a:spcBef>
          <a:spcPct val="0"/>
        </a:spcBef>
        <a:spcAft>
          <a:spcPct val="0"/>
        </a:spcAft>
        <a:defRPr sz="4000" b="1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2pPr>
      <a:lvl3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3pPr>
      <a:lvl4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4pPr>
      <a:lvl5pPr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4000" b="1">
          <a:solidFill>
            <a:srgbClr val="002F52"/>
          </a:solidFill>
          <a:latin typeface="Palatino Linotype" pitchFamily="16" charset="0"/>
          <a:ea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2F52"/>
          </a:solidFill>
          <a:latin typeface="Palatino Linotype"/>
          <a:ea typeface="ＭＳ Ｐゴシック" charset="-128"/>
          <a:cs typeface="Palatino Linotype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9999" y="1066800"/>
            <a:ext cx="7667625" cy="1200329"/>
          </a:xfrm>
        </p:spPr>
        <p:txBody>
          <a:bodyPr/>
          <a:lstStyle/>
          <a:p>
            <a:pPr algn="ctr"/>
            <a:r>
              <a:rPr lang="en-US" sz="3600" dirty="0" smtClean="0"/>
              <a:t>Issues in the </a:t>
            </a:r>
            <a:br>
              <a:rPr lang="en-US" sz="3600" dirty="0" smtClean="0"/>
            </a:br>
            <a:r>
              <a:rPr lang="en-US" sz="3600" dirty="0" smtClean="0"/>
              <a:t>NAFTA Renegotiation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458419"/>
            <a:ext cx="6705600" cy="1175706"/>
          </a:xfrm>
        </p:spPr>
        <p:txBody>
          <a:bodyPr/>
          <a:lstStyle/>
          <a:p>
            <a:pPr algn="ctr"/>
            <a:r>
              <a:rPr lang="en-US" dirty="0" smtClean="0"/>
              <a:t>Alan V. Deardorff</a:t>
            </a:r>
          </a:p>
          <a:p>
            <a:pPr algn="ctr"/>
            <a:r>
              <a:rPr lang="en-US" dirty="0" smtClean="0"/>
              <a:t>University of Michigan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 bwMode="auto">
          <a:xfrm>
            <a:off x="1500751" y="4528966"/>
            <a:ext cx="7157429" cy="90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b="0" i="1" kern="1200">
                <a:solidFill>
                  <a:srgbClr val="002F52"/>
                </a:solidFill>
                <a:latin typeface="Palatino Linotype"/>
                <a:ea typeface="ＭＳ Ｐゴシック" charset="-128"/>
                <a:cs typeface="Palatino Linotype"/>
              </a:defRPr>
            </a:lvl1pPr>
            <a:lvl2pPr marL="4572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2pPr>
            <a:lvl3pPr marL="9144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3pPr>
            <a:lvl4pPr marL="13716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4pPr>
            <a:lvl5pPr marL="1828800" indent="0" algn="ctr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Palatino Linotype"/>
                <a:ea typeface="ＭＳ Ｐゴシック" charset="-128"/>
                <a:cs typeface="Palatino Linotype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i="0" dirty="0" smtClean="0"/>
              <a:t>For </a:t>
            </a:r>
            <a:r>
              <a:rPr lang="en-US" sz="2400" i="0" dirty="0" smtClean="0"/>
              <a:t>Tuesday Lunch</a:t>
            </a:r>
            <a:endParaRPr lang="en-US" sz="2400" i="0" dirty="0" smtClean="0"/>
          </a:p>
          <a:p>
            <a:pPr algn="ctr"/>
            <a:r>
              <a:rPr lang="en-US" sz="2400" i="0" dirty="0" smtClean="0"/>
              <a:t>November </a:t>
            </a:r>
            <a:r>
              <a:rPr lang="en-US" sz="2400" i="0" dirty="0" smtClean="0"/>
              <a:t>28, </a:t>
            </a:r>
            <a:r>
              <a:rPr lang="en-US" sz="2400" i="0" dirty="0" smtClean="0"/>
              <a:t>2017</a:t>
            </a:r>
            <a:endParaRPr lang="en-US" sz="2400" i="0" dirty="0"/>
          </a:p>
        </p:txBody>
      </p:sp>
    </p:spTree>
    <p:extLst>
      <p:ext uri="{BB962C8B-B14F-4D97-AF65-F5344CB8AC3E}">
        <p14:creationId xmlns:p14="http://schemas.microsoft.com/office/powerpoint/2010/main" val="116660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Issues in More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60499" y="1333500"/>
            <a:ext cx="7282543" cy="4881336"/>
          </a:xfrm>
        </p:spPr>
        <p:txBody>
          <a:bodyPr/>
          <a:lstStyle/>
          <a:p>
            <a:r>
              <a:rPr lang="en-US" sz="2800" dirty="0" smtClean="0"/>
              <a:t>Trade imbalances</a:t>
            </a:r>
          </a:p>
          <a:p>
            <a:pPr lvl="1"/>
            <a:r>
              <a:rPr lang="en-US" sz="2400" dirty="0" smtClean="0"/>
              <a:t>The US top priority is to “</a:t>
            </a:r>
            <a:r>
              <a:rPr lang="en-US" sz="2400" dirty="0"/>
              <a:t>Improve the U.S. trade balance and reduce the trade deficit with the NAFTA countries</a:t>
            </a:r>
            <a:r>
              <a:rPr lang="en-US" sz="2400" dirty="0" smtClean="0"/>
              <a:t>.”</a:t>
            </a:r>
          </a:p>
          <a:p>
            <a:pPr lvl="1"/>
            <a:r>
              <a:rPr lang="en-US" sz="2400" dirty="0" smtClean="0"/>
              <a:t>P</a:t>
            </a:r>
            <a:r>
              <a:rPr lang="en-US" sz="2400" dirty="0" smtClean="0"/>
              <a:t>ossibility: “</a:t>
            </a:r>
            <a:r>
              <a:rPr lang="en-US" sz="2400" dirty="0" smtClean="0"/>
              <a:t>trigger mechanism” that raises tariffs if goal of reducing deficit is not met</a:t>
            </a:r>
          </a:p>
          <a:p>
            <a:pPr lvl="1"/>
            <a:r>
              <a:rPr lang="en-US" sz="2400" dirty="0" smtClean="0"/>
              <a:t>Most economists agree that trade deficits</a:t>
            </a:r>
          </a:p>
          <a:p>
            <a:pPr lvl="2"/>
            <a:r>
              <a:rPr lang="en-US" sz="2000" dirty="0" smtClean="0"/>
              <a:t>Are </a:t>
            </a:r>
            <a:r>
              <a:rPr lang="en-US" sz="2000" u="sng" dirty="0" smtClean="0"/>
              <a:t>not</a:t>
            </a:r>
            <a:r>
              <a:rPr lang="en-US" sz="2000" dirty="0" smtClean="0"/>
              <a:t> the result of trade policies</a:t>
            </a:r>
          </a:p>
          <a:p>
            <a:pPr lvl="2"/>
            <a:r>
              <a:rPr lang="en-US" sz="2000" dirty="0" smtClean="0"/>
              <a:t>Don’t mean deficit country is losing</a:t>
            </a:r>
          </a:p>
          <a:p>
            <a:pPr lvl="2"/>
            <a:r>
              <a:rPr lang="en-US" sz="2000" dirty="0" smtClean="0"/>
              <a:t>Result from spending more than income</a:t>
            </a:r>
          </a:p>
          <a:p>
            <a:pPr lvl="2"/>
            <a:endParaRPr lang="en-US" sz="2000" u="sng" dirty="0" smtClean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4627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Issues in More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11299" y="1308100"/>
            <a:ext cx="7282543" cy="3970318"/>
          </a:xfrm>
        </p:spPr>
        <p:txBody>
          <a:bodyPr/>
          <a:lstStyle/>
          <a:p>
            <a:r>
              <a:rPr lang="en-US" sz="2800" dirty="0"/>
              <a:t>Rules of </a:t>
            </a:r>
            <a:r>
              <a:rPr lang="en-US" sz="2800" dirty="0" smtClean="0"/>
              <a:t>origin</a:t>
            </a:r>
          </a:p>
          <a:p>
            <a:pPr lvl="1"/>
            <a:r>
              <a:rPr lang="en-US" sz="2000" dirty="0" smtClean="0"/>
              <a:t>USTR </a:t>
            </a:r>
            <a:r>
              <a:rPr lang="en-US" sz="2000" dirty="0" err="1" smtClean="0"/>
              <a:t>Lighthizer</a:t>
            </a:r>
            <a:r>
              <a:rPr lang="en-US" sz="2000" dirty="0" smtClean="0"/>
              <a:t>  </a:t>
            </a:r>
            <a:r>
              <a:rPr lang="en-US" sz="2000" dirty="0"/>
              <a:t>wants “higher NAFTA content and substantial American content”.  That would be unprecedented in an FTA</a:t>
            </a:r>
          </a:p>
          <a:p>
            <a:pPr lvl="2"/>
            <a:r>
              <a:rPr lang="en-US" sz="1800" dirty="0"/>
              <a:t>Raise auto ROO from 62.5% to 85%</a:t>
            </a:r>
          </a:p>
          <a:p>
            <a:pPr lvl="2"/>
            <a:r>
              <a:rPr lang="en-US" sz="1800" dirty="0"/>
              <a:t>Also require 50% US content</a:t>
            </a:r>
          </a:p>
          <a:p>
            <a:pPr lvl="1"/>
            <a:r>
              <a:rPr lang="en-US" sz="2000" dirty="0" smtClean="0"/>
              <a:t>Higher ROO will disrupt supply chains that have grown across NAFTA countries, especially autos</a:t>
            </a:r>
            <a:endParaRPr lang="en-US" sz="2000" dirty="0" smtClean="0"/>
          </a:p>
          <a:p>
            <a:pPr lvl="1"/>
            <a:r>
              <a:rPr lang="en-US" sz="2000" dirty="0" smtClean="0"/>
              <a:t>If too high, some producers will revert to sourcing from outside NAFTA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574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211669"/>
            <a:ext cx="90043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/>
            <a:r>
              <a:rPr lang="en-US" dirty="0" smtClean="0"/>
              <a:t>From</a:t>
            </a:r>
            <a:r>
              <a:rPr lang="en-US" smtClean="0"/>
              <a:t>:  </a:t>
            </a:r>
            <a:r>
              <a:rPr lang="en-US"/>
              <a:t>Freund, Caroline, “Streamlining Rules of </a:t>
            </a:r>
            <a:r>
              <a:rPr lang="en-US" smtClean="0"/>
              <a:t>Origin,” </a:t>
            </a:r>
            <a:r>
              <a:rPr lang="en-US"/>
              <a:t>Policy Brief 17-25, Peterson Institute for International Economics, June 2017.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1333500"/>
            <a:ext cx="7267280" cy="4940300"/>
          </a:xfrm>
          <a:prstGeom prst="rect">
            <a:avLst/>
          </a:prstGeom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749300" y="228600"/>
            <a:ext cx="7239000" cy="1127125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/>
              <a:t>How Tighter Rules </a:t>
            </a:r>
            <a:r>
              <a:rPr lang="en-US" smtClean="0"/>
              <a:t>of Origin Can Increase Imports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42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Issues in More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73199" y="1346200"/>
            <a:ext cx="7282543" cy="3933384"/>
          </a:xfrm>
        </p:spPr>
        <p:txBody>
          <a:bodyPr/>
          <a:lstStyle/>
          <a:p>
            <a:r>
              <a:rPr lang="en-US" dirty="0" smtClean="0"/>
              <a:t>ISDS = Investor-State Dispute Settlement (Chapter 11 of NAFTA)</a:t>
            </a:r>
          </a:p>
          <a:p>
            <a:pPr lvl="1"/>
            <a:r>
              <a:rPr lang="en-US" dirty="0" smtClean="0"/>
              <a:t>U.S</a:t>
            </a:r>
            <a:r>
              <a:rPr lang="en-US" dirty="0"/>
              <a:t>. has so far never lost an ISDS </a:t>
            </a:r>
            <a:r>
              <a:rPr lang="en-US" dirty="0" smtClean="0"/>
              <a:t>case</a:t>
            </a:r>
          </a:p>
          <a:p>
            <a:pPr lvl="1"/>
            <a:r>
              <a:rPr lang="en-US" dirty="0" smtClean="0"/>
              <a:t>Trump seems to want it retained (as do US large corporations)</a:t>
            </a:r>
          </a:p>
          <a:p>
            <a:pPr lvl="1"/>
            <a:r>
              <a:rPr lang="en-US" dirty="0" smtClean="0"/>
              <a:t>USTR wants to eliminate it (as does the AFL/CIO)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181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Issues in More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22399" y="1308100"/>
            <a:ext cx="7282543" cy="4525963"/>
          </a:xfrm>
        </p:spPr>
        <p:txBody>
          <a:bodyPr/>
          <a:lstStyle/>
          <a:p>
            <a:r>
              <a:rPr lang="en-US" dirty="0"/>
              <a:t>Chapter </a:t>
            </a:r>
            <a:r>
              <a:rPr lang="en-US" dirty="0" smtClean="0"/>
              <a:t>19</a:t>
            </a:r>
          </a:p>
          <a:p>
            <a:pPr lvl="1"/>
            <a:r>
              <a:rPr lang="en-US" dirty="0" smtClean="0"/>
              <a:t>This now allows NAFTA countries an appeal against AD &amp; CVD actions</a:t>
            </a:r>
          </a:p>
          <a:p>
            <a:pPr lvl="1"/>
            <a:r>
              <a:rPr lang="en-US" dirty="0" smtClean="0"/>
              <a:t>Canada insists on keeping it</a:t>
            </a:r>
          </a:p>
          <a:p>
            <a:pPr lvl="1"/>
            <a:r>
              <a:rPr lang="en-US" dirty="0" smtClean="0"/>
              <a:t>US wants it removed</a:t>
            </a:r>
          </a:p>
          <a:p>
            <a:pPr lvl="1"/>
            <a:r>
              <a:rPr lang="en-US" dirty="0" smtClean="0"/>
              <a:t>You can see why from the data below</a:t>
            </a:r>
            <a:endParaRPr lang="en-US" dirty="0"/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9673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Issues in More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340014"/>
              </p:ext>
            </p:extLst>
          </p:nvPr>
        </p:nvGraphicFramePr>
        <p:xfrm>
          <a:off x="15875" y="495999"/>
          <a:ext cx="9112250" cy="5866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436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Issues in More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938424"/>
              </p:ext>
            </p:extLst>
          </p:nvPr>
        </p:nvGraphicFramePr>
        <p:xfrm>
          <a:off x="272956" y="509217"/>
          <a:ext cx="8598090" cy="5645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75729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Issues in More Detail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98599" y="1333500"/>
            <a:ext cx="7282543" cy="4525963"/>
          </a:xfrm>
        </p:spPr>
        <p:txBody>
          <a:bodyPr/>
          <a:lstStyle/>
          <a:p>
            <a:r>
              <a:rPr lang="en-US" dirty="0"/>
              <a:t>Dairy &amp; </a:t>
            </a:r>
            <a:r>
              <a:rPr lang="en-US" dirty="0" smtClean="0"/>
              <a:t>poultry</a:t>
            </a:r>
          </a:p>
          <a:p>
            <a:pPr lvl="1"/>
            <a:r>
              <a:rPr lang="en-US" dirty="0" smtClean="0"/>
              <a:t>Canada wants to keep its “supply management system for dairy and poultry”</a:t>
            </a:r>
          </a:p>
          <a:p>
            <a:pPr lvl="2"/>
            <a:r>
              <a:rPr lang="en-US" dirty="0" smtClean="0"/>
              <a:t>Supply management allows farmers to act collectively to manage supply and price</a:t>
            </a:r>
          </a:p>
          <a:p>
            <a:pPr lvl="1"/>
            <a:r>
              <a:rPr lang="en-US" dirty="0" smtClean="0"/>
              <a:t>Canada has a 270% tariff on dairy imports (with a small quota tariff-free)</a:t>
            </a:r>
          </a:p>
          <a:p>
            <a:pPr lvl="1"/>
            <a:r>
              <a:rPr lang="en-US" dirty="0" smtClean="0"/>
              <a:t>This was exempted from liberalization in NAFTA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30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Renegotiation Prospects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22399" y="1358900"/>
            <a:ext cx="7282543" cy="4438138"/>
          </a:xfrm>
        </p:spPr>
        <p:txBody>
          <a:bodyPr/>
          <a:lstStyle/>
          <a:p>
            <a:r>
              <a:rPr lang="en-US" dirty="0" smtClean="0"/>
              <a:t>US has included demands that some say are “poison pills”</a:t>
            </a:r>
          </a:p>
          <a:p>
            <a:pPr lvl="1"/>
            <a:r>
              <a:rPr lang="en-US" dirty="0" smtClean="0"/>
              <a:t>Demands that they know others cannot accept</a:t>
            </a:r>
          </a:p>
          <a:p>
            <a:pPr lvl="1"/>
            <a:r>
              <a:rPr lang="en-US" dirty="0" smtClean="0"/>
              <a:t>Is the purpose to get a better outcome (as they view it) for US?</a:t>
            </a:r>
          </a:p>
          <a:p>
            <a:pPr lvl="1"/>
            <a:r>
              <a:rPr lang="en-US" dirty="0" smtClean="0"/>
              <a:t>Or is the purpose to justify later pulling out of NAFTA?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35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Renegotiation Prospects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22399" y="1358900"/>
            <a:ext cx="7282543" cy="5780044"/>
          </a:xfrm>
        </p:spPr>
        <p:txBody>
          <a:bodyPr/>
          <a:lstStyle/>
          <a:p>
            <a:r>
              <a:rPr lang="en-US" dirty="0" smtClean="0"/>
              <a:t>One thing I will confidently predict:</a:t>
            </a:r>
          </a:p>
          <a:p>
            <a:pPr lvl="1"/>
            <a:r>
              <a:rPr lang="en-US" dirty="0" smtClean="0"/>
              <a:t>The negotiations will be extended over time</a:t>
            </a:r>
          </a:p>
          <a:p>
            <a:pPr lvl="1"/>
            <a:r>
              <a:rPr lang="en-US" dirty="0" smtClean="0"/>
              <a:t>That has already begun, with the delay of Round 5</a:t>
            </a:r>
          </a:p>
          <a:p>
            <a:pPr lvl="1"/>
            <a:r>
              <a:rPr lang="en-US" dirty="0" smtClean="0"/>
              <a:t>It is what has happened repeatedly with other trade negotiations</a:t>
            </a:r>
          </a:p>
          <a:p>
            <a:pPr lvl="1"/>
            <a:r>
              <a:rPr lang="en-US" dirty="0" smtClean="0"/>
              <a:t>Agreement will become harder, not easier as</a:t>
            </a:r>
          </a:p>
          <a:p>
            <a:pPr lvl="2"/>
            <a:r>
              <a:rPr lang="en-US" dirty="0" smtClean="0"/>
              <a:t>US approaches mid-term elections</a:t>
            </a:r>
          </a:p>
          <a:p>
            <a:pPr lvl="2"/>
            <a:r>
              <a:rPr lang="en-US" dirty="0" smtClean="0"/>
              <a:t>Mexico has presidential election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1960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3200" y="1435100"/>
            <a:ext cx="7239000" cy="4795159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NAFTA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What it is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What have been its effects</a:t>
            </a:r>
          </a:p>
          <a:p>
            <a:r>
              <a:rPr lang="en-US" dirty="0" smtClean="0"/>
              <a:t>Renegotiation</a:t>
            </a:r>
          </a:p>
          <a:p>
            <a:pPr lvl="1"/>
            <a:r>
              <a:rPr lang="en-US" dirty="0" smtClean="0"/>
              <a:t>Timeline</a:t>
            </a:r>
          </a:p>
          <a:p>
            <a:pPr lvl="1"/>
            <a:r>
              <a:rPr lang="en-US" dirty="0" smtClean="0"/>
              <a:t>Issues</a:t>
            </a:r>
          </a:p>
          <a:p>
            <a:pPr lvl="1"/>
            <a:r>
              <a:rPr lang="en-US" dirty="0" smtClean="0">
                <a:solidFill>
                  <a:schemeClr val="bg1">
                    <a:lumMod val="65000"/>
                  </a:schemeClr>
                </a:solidFill>
              </a:rPr>
              <a:t>Autos</a:t>
            </a:r>
          </a:p>
          <a:p>
            <a:pPr lvl="1"/>
            <a:r>
              <a:rPr lang="en-US" dirty="0" smtClean="0"/>
              <a:t>Prospects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513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NAFTA Renegotiation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3200" y="1435100"/>
            <a:ext cx="7239000" cy="5066002"/>
          </a:xfrm>
        </p:spPr>
        <p:txBody>
          <a:bodyPr/>
          <a:lstStyle/>
          <a:p>
            <a:r>
              <a:rPr lang="en-US" sz="2800" dirty="0" smtClean="0"/>
              <a:t>Donald Trump</a:t>
            </a:r>
          </a:p>
          <a:p>
            <a:pPr lvl="1"/>
            <a:r>
              <a:rPr lang="en-US" sz="2400" dirty="0">
                <a:solidFill>
                  <a:srgbClr val="002060"/>
                </a:solidFill>
              </a:rPr>
              <a:t>Trump opposed NAFTA as early as 1993</a:t>
            </a:r>
          </a:p>
          <a:p>
            <a:pPr lvl="2"/>
            <a:r>
              <a:rPr lang="en-US" sz="2000" dirty="0"/>
              <a:t>“The Mexicans want it, and that doesn't sound good to me.”</a:t>
            </a:r>
            <a:endParaRPr lang="en-US" sz="2000" dirty="0">
              <a:solidFill>
                <a:srgbClr val="002060"/>
              </a:solidFill>
            </a:endParaRPr>
          </a:p>
          <a:p>
            <a:pPr lvl="1"/>
            <a:r>
              <a:rPr lang="en-US" sz="2400" dirty="0" smtClean="0"/>
              <a:t>As candidate in 2016</a:t>
            </a:r>
          </a:p>
          <a:p>
            <a:pPr lvl="2"/>
            <a:r>
              <a:rPr lang="en-US" sz="2000" dirty="0" smtClean="0">
                <a:solidFill>
                  <a:srgbClr val="002060"/>
                </a:solidFill>
              </a:rPr>
              <a:t>“The </a:t>
            </a:r>
            <a:r>
              <a:rPr lang="en-US" sz="2000" dirty="0">
                <a:solidFill>
                  <a:srgbClr val="002060"/>
                </a:solidFill>
              </a:rPr>
              <a:t>single worst trade deal </a:t>
            </a:r>
            <a:r>
              <a:rPr lang="en-US" sz="2000" dirty="0" smtClean="0">
                <a:solidFill>
                  <a:srgbClr val="002060"/>
                </a:solidFill>
              </a:rPr>
              <a:t>ever </a:t>
            </a:r>
            <a:r>
              <a:rPr lang="en-US" sz="2000" dirty="0">
                <a:solidFill>
                  <a:srgbClr val="002060"/>
                </a:solidFill>
              </a:rPr>
              <a:t>approved in this </a:t>
            </a:r>
            <a:r>
              <a:rPr lang="en-US" sz="2000" dirty="0" smtClean="0">
                <a:solidFill>
                  <a:srgbClr val="002060"/>
                </a:solidFill>
              </a:rPr>
              <a:t>country” </a:t>
            </a:r>
            <a:endParaRPr lang="en-US" sz="2000" dirty="0" smtClean="0">
              <a:solidFill>
                <a:srgbClr val="002060"/>
              </a:solidFill>
            </a:endParaRPr>
          </a:p>
          <a:p>
            <a:pPr lvl="1"/>
            <a:r>
              <a:rPr lang="en-US" sz="2400" dirty="0" smtClean="0">
                <a:solidFill>
                  <a:srgbClr val="002060"/>
                </a:solidFill>
              </a:rPr>
              <a:t>As President</a:t>
            </a:r>
            <a:endParaRPr lang="en-US" sz="2400" dirty="0" smtClean="0">
              <a:solidFill>
                <a:srgbClr val="002060"/>
              </a:solidFill>
            </a:endParaRPr>
          </a:p>
          <a:p>
            <a:pPr lvl="2"/>
            <a:r>
              <a:rPr lang="en-US" sz="2000" dirty="0">
                <a:solidFill>
                  <a:srgbClr val="002060"/>
                </a:solidFill>
              </a:rPr>
              <a:t>April 26:  Threatened to pull out of NAFTA completely</a:t>
            </a:r>
          </a:p>
          <a:p>
            <a:pPr lvl="2"/>
            <a:r>
              <a:rPr lang="en-US" sz="2000" dirty="0">
                <a:solidFill>
                  <a:srgbClr val="002060"/>
                </a:solidFill>
              </a:rPr>
              <a:t>April 27:  Decided not to, and to renegotiate instead</a:t>
            </a:r>
          </a:p>
          <a:p>
            <a:pPr lvl="2"/>
            <a:r>
              <a:rPr lang="en-US" sz="2000" dirty="0">
                <a:solidFill>
                  <a:srgbClr val="002060"/>
                </a:solidFill>
              </a:rPr>
              <a:t>May 18:  Formally launched renegotiation</a:t>
            </a:r>
          </a:p>
          <a:p>
            <a:pPr lvl="2"/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87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NAFTA Renegotiation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3200" y="1435100"/>
            <a:ext cx="7239000" cy="5755422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August 16:  Negotiations began</a:t>
            </a:r>
          </a:p>
          <a:p>
            <a:pPr lvl="1"/>
            <a:r>
              <a:rPr lang="en-US" dirty="0" smtClean="0"/>
              <a:t>Round </a:t>
            </a:r>
            <a:r>
              <a:rPr lang="en-US" dirty="0"/>
              <a:t>1:  Aug 16-20, Washington, D.C.</a:t>
            </a:r>
          </a:p>
          <a:p>
            <a:pPr lvl="1"/>
            <a:r>
              <a:rPr lang="en-US" dirty="0"/>
              <a:t>Round 2:  Sep 1-5, Mexico City</a:t>
            </a:r>
          </a:p>
          <a:p>
            <a:pPr lvl="1"/>
            <a:r>
              <a:rPr lang="en-US" dirty="0"/>
              <a:t>Round 3:  Sep 23-27, </a:t>
            </a:r>
            <a:r>
              <a:rPr lang="en-US" dirty="0" smtClean="0"/>
              <a:t>Ottawa</a:t>
            </a:r>
          </a:p>
          <a:p>
            <a:pPr lvl="1"/>
            <a:r>
              <a:rPr lang="en-US" dirty="0" smtClean="0"/>
              <a:t>Round 4:  Oct 11-15, Washington, D.C.</a:t>
            </a:r>
          </a:p>
          <a:p>
            <a:pPr lvl="1"/>
            <a:r>
              <a:rPr lang="en-US" dirty="0" smtClean="0"/>
              <a:t>Round 5:  </a:t>
            </a:r>
            <a:r>
              <a:rPr lang="en-US" dirty="0" smtClean="0"/>
              <a:t>Nov 17-21, </a:t>
            </a:r>
            <a:r>
              <a:rPr lang="en-US" dirty="0" smtClean="0"/>
              <a:t>Mexico </a:t>
            </a:r>
            <a:r>
              <a:rPr lang="en-US" dirty="0" smtClean="0"/>
              <a:t>City</a:t>
            </a:r>
          </a:p>
          <a:p>
            <a:pPr lvl="1"/>
            <a:r>
              <a:rPr lang="en-US" dirty="0" smtClean="0"/>
              <a:t>Round 6:  Dec ?-?, Washington, D.C.</a:t>
            </a:r>
          </a:p>
          <a:p>
            <a:pPr lvl="2"/>
            <a:r>
              <a:rPr lang="en-US" dirty="0" smtClean="0"/>
              <a:t>(Meeting without the principals, who will meet next in late January in Montreal)</a:t>
            </a:r>
            <a:endParaRPr lang="en-US" dirty="0"/>
          </a:p>
          <a:p>
            <a:pPr lvl="1"/>
            <a:endParaRPr lang="en-US" sz="2400" dirty="0" smtClean="0">
              <a:solidFill>
                <a:srgbClr val="002060"/>
              </a:solidFill>
            </a:endParaRPr>
          </a:p>
          <a:p>
            <a:pPr lvl="2"/>
            <a:endParaRPr lang="en-US" sz="2000" dirty="0" smtClean="0">
              <a:solidFill>
                <a:srgbClr val="002060"/>
              </a:solidFill>
            </a:endParaRPr>
          </a:p>
          <a:p>
            <a:pPr lvl="1"/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9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Renegotiation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33501" y="1409700"/>
            <a:ext cx="3837214" cy="4525963"/>
          </a:xfrm>
        </p:spPr>
        <p:txBody>
          <a:bodyPr/>
          <a:lstStyle/>
          <a:p>
            <a:r>
              <a:rPr lang="en-US" dirty="0" smtClean="0"/>
              <a:t>Issues (US)</a:t>
            </a:r>
          </a:p>
          <a:p>
            <a:pPr lvl="1"/>
            <a:r>
              <a:rPr lang="en-US" dirty="0" smtClean="0"/>
              <a:t>Trade imbalances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eciprocal </a:t>
            </a:r>
            <a:r>
              <a:rPr lang="en-US" dirty="0"/>
              <a:t>duty-free market access </a:t>
            </a:r>
            <a:endParaRPr lang="en-US" dirty="0" smtClean="0"/>
          </a:p>
          <a:p>
            <a:pPr lvl="1"/>
            <a:r>
              <a:rPr lang="en-US" dirty="0" smtClean="0"/>
              <a:t>Rules of origin</a:t>
            </a:r>
          </a:p>
          <a:p>
            <a:pPr lvl="1"/>
            <a:r>
              <a:rPr lang="en-US" dirty="0" smtClean="0"/>
              <a:t>Regulations</a:t>
            </a:r>
          </a:p>
          <a:p>
            <a:pPr lvl="1"/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Digital trade</a:t>
            </a:r>
          </a:p>
          <a:p>
            <a:pPr lvl="1"/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06786" y="1953986"/>
            <a:ext cx="38372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ISDS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State-owned enterprises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Labor standards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Chapter 19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Procurement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Currency manipulation</a:t>
            </a:r>
          </a:p>
          <a:p>
            <a:pPr lvl="1"/>
            <a:endParaRPr lang="en-US" kern="0" dirty="0">
              <a:solidFill>
                <a:srgbClr val="002060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77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Renegotiation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333501" y="1409700"/>
            <a:ext cx="3837214" cy="4635115"/>
          </a:xfrm>
        </p:spPr>
        <p:txBody>
          <a:bodyPr/>
          <a:lstStyle/>
          <a:p>
            <a:r>
              <a:rPr lang="en-US" dirty="0" smtClean="0"/>
              <a:t>Issues (US)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Trade imbalances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eciprocal </a:t>
            </a:r>
            <a:r>
              <a:rPr lang="en-US" dirty="0"/>
              <a:t>duty-free market access 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Rules of origin</a:t>
            </a:r>
          </a:p>
          <a:p>
            <a:pPr lvl="1"/>
            <a:r>
              <a:rPr lang="en-US" dirty="0" smtClean="0"/>
              <a:t>Regulations</a:t>
            </a:r>
          </a:p>
          <a:p>
            <a:pPr lvl="1"/>
            <a:r>
              <a:rPr lang="en-US" dirty="0" smtClean="0"/>
              <a:t>Services</a:t>
            </a:r>
          </a:p>
          <a:p>
            <a:pPr lvl="1"/>
            <a:r>
              <a:rPr lang="en-US" dirty="0" smtClean="0"/>
              <a:t>Digital trade</a:t>
            </a:r>
          </a:p>
          <a:p>
            <a:pPr lvl="1"/>
            <a:endParaRPr lang="en-US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06786" y="1953986"/>
            <a:ext cx="3837214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9pPr>
          </a:lstStyle>
          <a:p>
            <a:pPr lvl="1"/>
            <a:r>
              <a:rPr lang="en-US" kern="0" dirty="0" smtClean="0">
                <a:solidFill>
                  <a:srgbClr val="FF0000"/>
                </a:solidFill>
                <a:latin typeface="Palatino Linotype" charset="0"/>
                <a:ea typeface="Palatino Linotype" charset="0"/>
                <a:cs typeface="Palatino Linotype" charset="0"/>
              </a:rPr>
              <a:t>ISDS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State-owned enterprises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Labor standards</a:t>
            </a:r>
          </a:p>
          <a:p>
            <a:pPr lvl="1"/>
            <a:r>
              <a:rPr lang="en-US" kern="0" dirty="0" smtClean="0">
                <a:solidFill>
                  <a:srgbClr val="FF0000"/>
                </a:solidFill>
                <a:latin typeface="Palatino Linotype" charset="0"/>
                <a:ea typeface="Palatino Linotype" charset="0"/>
                <a:cs typeface="Palatino Linotype" charset="0"/>
              </a:rPr>
              <a:t>Chapter 19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Procurement</a:t>
            </a:r>
          </a:p>
          <a:p>
            <a:pPr lvl="1"/>
            <a:r>
              <a:rPr lang="en-US" kern="0" dirty="0" smtClean="0">
                <a:solidFill>
                  <a:srgbClr val="002060"/>
                </a:solidFill>
                <a:latin typeface="Palatino Linotype" charset="0"/>
                <a:ea typeface="Palatino Linotype" charset="0"/>
                <a:cs typeface="Palatino Linotype" charset="0"/>
              </a:rPr>
              <a:t>Currency manipulation</a:t>
            </a:r>
          </a:p>
          <a:p>
            <a:pPr lvl="1"/>
            <a:endParaRPr lang="en-US" kern="0" dirty="0">
              <a:solidFill>
                <a:srgbClr val="002060"/>
              </a:solidFill>
              <a:latin typeface="Palatino Linotype" charset="0"/>
              <a:ea typeface="Palatino Linotype" charset="0"/>
              <a:cs typeface="Palatino Linotyp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934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Renegotiation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473199" y="1397000"/>
            <a:ext cx="7282543" cy="3687163"/>
          </a:xfrm>
        </p:spPr>
        <p:txBody>
          <a:bodyPr/>
          <a:lstStyle/>
          <a:p>
            <a:r>
              <a:rPr lang="en-US" dirty="0" smtClean="0"/>
              <a:t>Other Issues (Canada)</a:t>
            </a:r>
          </a:p>
          <a:p>
            <a:pPr lvl="1"/>
            <a:r>
              <a:rPr lang="en-US" dirty="0" smtClean="0"/>
              <a:t>Gender rights</a:t>
            </a:r>
          </a:p>
          <a:p>
            <a:pPr lvl="1"/>
            <a:r>
              <a:rPr lang="en-US" dirty="0" smtClean="0"/>
              <a:t>Indigenous rights</a:t>
            </a:r>
          </a:p>
          <a:p>
            <a:pPr lvl="1"/>
            <a:r>
              <a:rPr lang="en-US" dirty="0" smtClean="0"/>
              <a:t>Freer movement of professionals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Dairy &amp; poultry</a:t>
            </a:r>
          </a:p>
          <a:p>
            <a:pPr lvl="1"/>
            <a:r>
              <a:rPr lang="en-US" dirty="0" smtClean="0"/>
              <a:t>Cultural exemptions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60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Renegotiation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22399" y="1358900"/>
            <a:ext cx="7282543" cy="4525963"/>
          </a:xfrm>
        </p:spPr>
        <p:txBody>
          <a:bodyPr/>
          <a:lstStyle/>
          <a:p>
            <a:r>
              <a:rPr lang="en-US" dirty="0" smtClean="0"/>
              <a:t>Other Issues (Mexico)</a:t>
            </a:r>
          </a:p>
          <a:p>
            <a:pPr lvl="1"/>
            <a:r>
              <a:rPr lang="en-US" dirty="0" smtClean="0"/>
              <a:t>Avoid increased US tariffs on Mexico’s exports (80% of Mexico’s exports are to the US)</a:t>
            </a:r>
          </a:p>
          <a:p>
            <a:pPr lvl="1"/>
            <a:r>
              <a:rPr lang="en-US" dirty="0" smtClean="0"/>
              <a:t>Anti-corruption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nergy</a:t>
            </a:r>
            <a:r>
              <a:rPr lang="en-US" dirty="0"/>
              <a:t>, financial services and </a:t>
            </a:r>
            <a:r>
              <a:rPr lang="en-US" dirty="0" smtClean="0"/>
              <a:t>telecommunications</a:t>
            </a:r>
          </a:p>
          <a:p>
            <a:pPr lvl="1"/>
            <a:r>
              <a:rPr lang="en-US" dirty="0" smtClean="0"/>
              <a:t>Guest worker program in US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625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609600"/>
            <a:ext cx="7239000" cy="1127125"/>
          </a:xfrm>
        </p:spPr>
        <p:txBody>
          <a:bodyPr/>
          <a:lstStyle/>
          <a:p>
            <a:r>
              <a:rPr lang="en-US" dirty="0" smtClean="0"/>
              <a:t>Renegotiation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34DB79-9026-674A-8CB3-9EAE7ABF02E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422399" y="1358900"/>
            <a:ext cx="7282543" cy="2948499"/>
          </a:xfrm>
        </p:spPr>
        <p:txBody>
          <a:bodyPr/>
          <a:lstStyle/>
          <a:p>
            <a:r>
              <a:rPr lang="en-US" dirty="0" smtClean="0"/>
              <a:t>US New </a:t>
            </a:r>
            <a:r>
              <a:rPr lang="en-US" dirty="0"/>
              <a:t>D</a:t>
            </a:r>
            <a:r>
              <a:rPr lang="en-US" dirty="0" smtClean="0"/>
              <a:t>emands</a:t>
            </a:r>
            <a:endParaRPr lang="en-US" dirty="0" smtClean="0"/>
          </a:p>
          <a:p>
            <a:pPr lvl="1"/>
            <a:r>
              <a:rPr lang="en-US" dirty="0" smtClean="0"/>
              <a:t>Sunset clause</a:t>
            </a:r>
          </a:p>
          <a:p>
            <a:pPr lvl="2"/>
            <a:r>
              <a:rPr lang="en-US" dirty="0" smtClean="0"/>
              <a:t>NAFTA should expire after 5 years if not renewed</a:t>
            </a:r>
          </a:p>
          <a:p>
            <a:pPr lvl="1"/>
            <a:r>
              <a:rPr lang="en-US" dirty="0" smtClean="0"/>
              <a:t>Seasonal restrictions on imports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662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d-school-ppt-template_11-12_ligh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ford-school-ppt-template_11-12_light.pot</Template>
  <TotalTime>69933</TotalTime>
  <Words>762</Words>
  <Application>Microsoft Macintosh PowerPoint</Application>
  <PresentationFormat>On-screen Show (4:3)</PresentationFormat>
  <Paragraphs>149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ＭＳ Ｐゴシック</vt:lpstr>
      <vt:lpstr>Palatino Linotype</vt:lpstr>
      <vt:lpstr>Arial</vt:lpstr>
      <vt:lpstr>ford-school-ppt-template_11-12_light</vt:lpstr>
      <vt:lpstr>Issues in the  NAFTA Renegotiation</vt:lpstr>
      <vt:lpstr>Outline</vt:lpstr>
      <vt:lpstr>NAFTA Renegotiation</vt:lpstr>
      <vt:lpstr>NAFTA Renegotiation</vt:lpstr>
      <vt:lpstr>Renegotiation Issues</vt:lpstr>
      <vt:lpstr>Renegotiation Issues</vt:lpstr>
      <vt:lpstr>Renegotiation Issues</vt:lpstr>
      <vt:lpstr>Renegotiation Issues</vt:lpstr>
      <vt:lpstr>Renegotiation Issues</vt:lpstr>
      <vt:lpstr>Issues in More Detail</vt:lpstr>
      <vt:lpstr>Issues in More Detail</vt:lpstr>
      <vt:lpstr>How Tighter Rules of Origin Can Increase Imports</vt:lpstr>
      <vt:lpstr>Issues in More Detail</vt:lpstr>
      <vt:lpstr>Issues in More Detail</vt:lpstr>
      <vt:lpstr>Issues in More Detail</vt:lpstr>
      <vt:lpstr>Issues in More Detail</vt:lpstr>
      <vt:lpstr>Issues in More Detail</vt:lpstr>
      <vt:lpstr>Renegotiation Prospects</vt:lpstr>
      <vt:lpstr>Renegotiation Prospects</vt:lpstr>
    </vt:vector>
  </TitlesOfParts>
  <Company>University of Michigan</Company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Rue the ROOs</dc:title>
  <dc:creator>Alan Deardorff</dc:creator>
  <cp:lastModifiedBy>Microsoft Office User</cp:lastModifiedBy>
  <cp:revision>218</cp:revision>
  <dcterms:created xsi:type="dcterms:W3CDTF">2011-07-06T15:52:55Z</dcterms:created>
  <dcterms:modified xsi:type="dcterms:W3CDTF">2017-11-28T15:16:36Z</dcterms:modified>
</cp:coreProperties>
</file>